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2" r:id="rId5"/>
    <p:sldId id="263" r:id="rId6"/>
    <p:sldId id="705" r:id="rId7"/>
    <p:sldId id="706" r:id="rId8"/>
    <p:sldId id="729" r:id="rId9"/>
    <p:sldId id="732" r:id="rId10"/>
    <p:sldId id="264" r:id="rId11"/>
    <p:sldId id="713" r:id="rId12"/>
    <p:sldId id="647" r:id="rId13"/>
    <p:sldId id="290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6CF87-A494-438C-B43E-5E87C70F072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4C063D-049C-445E-B14D-770103D713EC}">
      <dgm:prSet custT="1"/>
      <dgm:spPr/>
      <dgm:t>
        <a:bodyPr/>
        <a:lstStyle/>
        <a:p>
          <a:r>
            <a:rPr lang="en-US" sz="2800" dirty="0"/>
            <a:t>Approximately 185,000 amputations occur in the United States each year.</a:t>
          </a:r>
        </a:p>
      </dgm:t>
    </dgm:pt>
    <dgm:pt modelId="{A5AF7552-40A8-40ED-9D31-CA25147316B4}" type="parTrans" cxnId="{8D9D6380-54D5-4F6D-8F96-AEC4FFAE4F48}">
      <dgm:prSet/>
      <dgm:spPr/>
      <dgm:t>
        <a:bodyPr/>
        <a:lstStyle/>
        <a:p>
          <a:endParaRPr lang="en-US"/>
        </a:p>
      </dgm:t>
    </dgm:pt>
    <dgm:pt modelId="{D67167C1-0404-4F4A-81AA-AEE0FA384964}" type="sibTrans" cxnId="{8D9D6380-54D5-4F6D-8F96-AEC4FFAE4F48}">
      <dgm:prSet/>
      <dgm:spPr/>
      <dgm:t>
        <a:bodyPr/>
        <a:lstStyle/>
        <a:p>
          <a:endParaRPr lang="en-US"/>
        </a:p>
      </dgm:t>
    </dgm:pt>
    <dgm:pt modelId="{D28F4D6E-A970-4791-BF2C-450CEA0E52E3}">
      <dgm:prSet custT="1"/>
      <dgm:spPr/>
      <dgm:t>
        <a:bodyPr/>
        <a:lstStyle/>
        <a:p>
          <a:r>
            <a:rPr lang="en-US" sz="3600" i="1" dirty="0"/>
            <a:t>300 to 500 per day!</a:t>
          </a:r>
        </a:p>
      </dgm:t>
    </dgm:pt>
    <dgm:pt modelId="{5183519F-3B68-415C-BAE6-61E55C439C0A}" type="parTrans" cxnId="{02B09109-CB97-4B3E-861E-21CDE14B977C}">
      <dgm:prSet/>
      <dgm:spPr/>
      <dgm:t>
        <a:bodyPr/>
        <a:lstStyle/>
        <a:p>
          <a:endParaRPr lang="en-US"/>
        </a:p>
      </dgm:t>
    </dgm:pt>
    <dgm:pt modelId="{5EBEABFC-CE42-45B7-B79C-A8E80B6F510F}" type="sibTrans" cxnId="{02B09109-CB97-4B3E-861E-21CDE14B977C}">
      <dgm:prSet/>
      <dgm:spPr/>
      <dgm:t>
        <a:bodyPr/>
        <a:lstStyle/>
        <a:p>
          <a:endParaRPr lang="en-US"/>
        </a:p>
      </dgm:t>
    </dgm:pt>
    <dgm:pt modelId="{4F4356BC-B4B5-48D3-8398-6C3726B43495}">
      <dgm:prSet custT="1"/>
      <dgm:spPr/>
      <dgm:t>
        <a:bodyPr/>
        <a:lstStyle/>
        <a:p>
          <a:r>
            <a:rPr lang="en-US" sz="2800" b="0" dirty="0"/>
            <a:t>Hospital costs associated with amputation total more than $9 billion.</a:t>
          </a:r>
        </a:p>
      </dgm:t>
    </dgm:pt>
    <dgm:pt modelId="{FC42A69E-B795-43D7-93EA-2561D2A34682}" type="parTrans" cxnId="{8112C6E0-9D50-4ACD-8EB1-7B9AE4ECADA4}">
      <dgm:prSet/>
      <dgm:spPr/>
      <dgm:t>
        <a:bodyPr/>
        <a:lstStyle/>
        <a:p>
          <a:endParaRPr lang="en-US"/>
        </a:p>
      </dgm:t>
    </dgm:pt>
    <dgm:pt modelId="{E0E415BA-794B-4281-A4EF-890D95F33908}" type="sibTrans" cxnId="{8112C6E0-9D50-4ACD-8EB1-7B9AE4ECADA4}">
      <dgm:prSet/>
      <dgm:spPr/>
      <dgm:t>
        <a:bodyPr/>
        <a:lstStyle/>
        <a:p>
          <a:endParaRPr lang="en-US"/>
        </a:p>
      </dgm:t>
    </dgm:pt>
    <dgm:pt modelId="{36E0E259-5BA7-4789-90AA-5CB984A05BC2}">
      <dgm:prSet/>
      <dgm:spPr/>
      <dgm:t>
        <a:bodyPr/>
        <a:lstStyle/>
        <a:p>
          <a:r>
            <a:rPr lang="en-US" dirty="0"/>
            <a:t>African‐Americans are up to four times more likely to have an amputation than white Americans.</a:t>
          </a:r>
        </a:p>
      </dgm:t>
    </dgm:pt>
    <dgm:pt modelId="{FA27C22D-48A2-46F0-9525-1D0F148F9B84}" type="parTrans" cxnId="{A69449D6-6D08-4D69-ACEF-C9B02003EF52}">
      <dgm:prSet/>
      <dgm:spPr/>
      <dgm:t>
        <a:bodyPr/>
        <a:lstStyle/>
        <a:p>
          <a:endParaRPr lang="en-US"/>
        </a:p>
      </dgm:t>
    </dgm:pt>
    <dgm:pt modelId="{06B89289-9A06-4A00-A51C-C3A62BA7D540}" type="sibTrans" cxnId="{A69449D6-6D08-4D69-ACEF-C9B02003EF52}">
      <dgm:prSet/>
      <dgm:spPr/>
      <dgm:t>
        <a:bodyPr/>
        <a:lstStyle/>
        <a:p>
          <a:endParaRPr lang="en-US"/>
        </a:p>
      </dgm:t>
    </dgm:pt>
    <dgm:pt modelId="{62D9F201-7F7C-4235-9B45-8EC71BB9E1A6}" type="pres">
      <dgm:prSet presAssocID="{3CB6CF87-A494-438C-B43E-5E87C70F0725}" presName="vert0" presStyleCnt="0">
        <dgm:presLayoutVars>
          <dgm:dir/>
          <dgm:animOne val="branch"/>
          <dgm:animLvl val="lvl"/>
        </dgm:presLayoutVars>
      </dgm:prSet>
      <dgm:spPr/>
    </dgm:pt>
    <dgm:pt modelId="{460BD0D3-BD3A-4B48-BB2D-941837B86102}" type="pres">
      <dgm:prSet presAssocID="{634C063D-049C-445E-B14D-770103D713EC}" presName="thickLine" presStyleLbl="alignNode1" presStyleIdx="0" presStyleCnt="4"/>
      <dgm:spPr/>
    </dgm:pt>
    <dgm:pt modelId="{D03E8687-0ACC-4DB4-ACE5-C1ACF84E67E1}" type="pres">
      <dgm:prSet presAssocID="{634C063D-049C-445E-B14D-770103D713EC}" presName="horz1" presStyleCnt="0"/>
      <dgm:spPr/>
    </dgm:pt>
    <dgm:pt modelId="{C905BAF9-74FD-4443-B2C5-DA864402775F}" type="pres">
      <dgm:prSet presAssocID="{634C063D-049C-445E-B14D-770103D713EC}" presName="tx1" presStyleLbl="revTx" presStyleIdx="0" presStyleCnt="4"/>
      <dgm:spPr/>
    </dgm:pt>
    <dgm:pt modelId="{F6B73536-E174-43E5-A07B-D3EDDD571375}" type="pres">
      <dgm:prSet presAssocID="{634C063D-049C-445E-B14D-770103D713EC}" presName="vert1" presStyleCnt="0"/>
      <dgm:spPr/>
    </dgm:pt>
    <dgm:pt modelId="{5996E47E-878C-45A5-864F-AF2974C13815}" type="pres">
      <dgm:prSet presAssocID="{D28F4D6E-A970-4791-BF2C-450CEA0E52E3}" presName="thickLine" presStyleLbl="alignNode1" presStyleIdx="1" presStyleCnt="4"/>
      <dgm:spPr/>
    </dgm:pt>
    <dgm:pt modelId="{6D03D5A9-32C2-4156-8675-82072D4F555A}" type="pres">
      <dgm:prSet presAssocID="{D28F4D6E-A970-4791-BF2C-450CEA0E52E3}" presName="horz1" presStyleCnt="0"/>
      <dgm:spPr/>
    </dgm:pt>
    <dgm:pt modelId="{BA0AE3C5-42C9-4066-A9A5-947DD77773E0}" type="pres">
      <dgm:prSet presAssocID="{D28F4D6E-A970-4791-BF2C-450CEA0E52E3}" presName="tx1" presStyleLbl="revTx" presStyleIdx="1" presStyleCnt="4"/>
      <dgm:spPr/>
    </dgm:pt>
    <dgm:pt modelId="{D22BF538-5F21-4396-AF96-10270D437946}" type="pres">
      <dgm:prSet presAssocID="{D28F4D6E-A970-4791-BF2C-450CEA0E52E3}" presName="vert1" presStyleCnt="0"/>
      <dgm:spPr/>
    </dgm:pt>
    <dgm:pt modelId="{FF9769D0-1440-46C3-BEA1-3245DCC07F10}" type="pres">
      <dgm:prSet presAssocID="{4F4356BC-B4B5-48D3-8398-6C3726B43495}" presName="thickLine" presStyleLbl="alignNode1" presStyleIdx="2" presStyleCnt="4"/>
      <dgm:spPr/>
    </dgm:pt>
    <dgm:pt modelId="{D5DCE0A9-8E45-4B19-91ED-1A122762F745}" type="pres">
      <dgm:prSet presAssocID="{4F4356BC-B4B5-48D3-8398-6C3726B43495}" presName="horz1" presStyleCnt="0"/>
      <dgm:spPr/>
    </dgm:pt>
    <dgm:pt modelId="{CB90076C-F2D5-4D57-96B4-D59670EFF026}" type="pres">
      <dgm:prSet presAssocID="{4F4356BC-B4B5-48D3-8398-6C3726B43495}" presName="tx1" presStyleLbl="revTx" presStyleIdx="2" presStyleCnt="4"/>
      <dgm:spPr/>
    </dgm:pt>
    <dgm:pt modelId="{83E302D3-AEBE-4823-8BAD-E5007724912E}" type="pres">
      <dgm:prSet presAssocID="{4F4356BC-B4B5-48D3-8398-6C3726B43495}" presName="vert1" presStyleCnt="0"/>
      <dgm:spPr/>
    </dgm:pt>
    <dgm:pt modelId="{CFEE5441-DFAD-4C38-B2EB-4EF277C52E6C}" type="pres">
      <dgm:prSet presAssocID="{36E0E259-5BA7-4789-90AA-5CB984A05BC2}" presName="thickLine" presStyleLbl="alignNode1" presStyleIdx="3" presStyleCnt="4"/>
      <dgm:spPr/>
    </dgm:pt>
    <dgm:pt modelId="{63E8462B-2AE3-4698-B414-F0F2729F5889}" type="pres">
      <dgm:prSet presAssocID="{36E0E259-5BA7-4789-90AA-5CB984A05BC2}" presName="horz1" presStyleCnt="0"/>
      <dgm:spPr/>
    </dgm:pt>
    <dgm:pt modelId="{2186A2C3-2A32-44A0-ACBD-471088360A2C}" type="pres">
      <dgm:prSet presAssocID="{36E0E259-5BA7-4789-90AA-5CB984A05BC2}" presName="tx1" presStyleLbl="revTx" presStyleIdx="3" presStyleCnt="4"/>
      <dgm:spPr/>
    </dgm:pt>
    <dgm:pt modelId="{87D78D37-D31A-4E7B-B2DA-AC0BFEB9BA9D}" type="pres">
      <dgm:prSet presAssocID="{36E0E259-5BA7-4789-90AA-5CB984A05BC2}" presName="vert1" presStyleCnt="0"/>
      <dgm:spPr/>
    </dgm:pt>
  </dgm:ptLst>
  <dgm:cxnLst>
    <dgm:cxn modelId="{02B09109-CB97-4B3E-861E-21CDE14B977C}" srcId="{3CB6CF87-A494-438C-B43E-5E87C70F0725}" destId="{D28F4D6E-A970-4791-BF2C-450CEA0E52E3}" srcOrd="1" destOrd="0" parTransId="{5183519F-3B68-415C-BAE6-61E55C439C0A}" sibTransId="{5EBEABFC-CE42-45B7-B79C-A8E80B6F510F}"/>
    <dgm:cxn modelId="{70B61D2C-2C79-42B4-A901-EBC7118C5D54}" type="presOf" srcId="{634C063D-049C-445E-B14D-770103D713EC}" destId="{C905BAF9-74FD-4443-B2C5-DA864402775F}" srcOrd="0" destOrd="0" presId="urn:microsoft.com/office/officeart/2008/layout/LinedList"/>
    <dgm:cxn modelId="{62F0FC6D-82A7-4835-96E9-04FF23EAE16C}" type="presOf" srcId="{36E0E259-5BA7-4789-90AA-5CB984A05BC2}" destId="{2186A2C3-2A32-44A0-ACBD-471088360A2C}" srcOrd="0" destOrd="0" presId="urn:microsoft.com/office/officeart/2008/layout/LinedList"/>
    <dgm:cxn modelId="{8D9D6380-54D5-4F6D-8F96-AEC4FFAE4F48}" srcId="{3CB6CF87-A494-438C-B43E-5E87C70F0725}" destId="{634C063D-049C-445E-B14D-770103D713EC}" srcOrd="0" destOrd="0" parTransId="{A5AF7552-40A8-40ED-9D31-CA25147316B4}" sibTransId="{D67167C1-0404-4F4A-81AA-AEE0FA384964}"/>
    <dgm:cxn modelId="{704EDEC8-F3AB-4899-BE6D-B8CB5151DADD}" type="presOf" srcId="{D28F4D6E-A970-4791-BF2C-450CEA0E52E3}" destId="{BA0AE3C5-42C9-4066-A9A5-947DD77773E0}" srcOrd="0" destOrd="0" presId="urn:microsoft.com/office/officeart/2008/layout/LinedList"/>
    <dgm:cxn modelId="{267121C9-829F-48EB-A249-BF2E20BCC7C3}" type="presOf" srcId="{3CB6CF87-A494-438C-B43E-5E87C70F0725}" destId="{62D9F201-7F7C-4235-9B45-8EC71BB9E1A6}" srcOrd="0" destOrd="0" presId="urn:microsoft.com/office/officeart/2008/layout/LinedList"/>
    <dgm:cxn modelId="{A69449D6-6D08-4D69-ACEF-C9B02003EF52}" srcId="{3CB6CF87-A494-438C-B43E-5E87C70F0725}" destId="{36E0E259-5BA7-4789-90AA-5CB984A05BC2}" srcOrd="3" destOrd="0" parTransId="{FA27C22D-48A2-46F0-9525-1D0F148F9B84}" sibTransId="{06B89289-9A06-4A00-A51C-C3A62BA7D540}"/>
    <dgm:cxn modelId="{8112C6E0-9D50-4ACD-8EB1-7B9AE4ECADA4}" srcId="{3CB6CF87-A494-438C-B43E-5E87C70F0725}" destId="{4F4356BC-B4B5-48D3-8398-6C3726B43495}" srcOrd="2" destOrd="0" parTransId="{FC42A69E-B795-43D7-93EA-2561D2A34682}" sibTransId="{E0E415BA-794B-4281-A4EF-890D95F33908}"/>
    <dgm:cxn modelId="{C67C2DED-198B-446D-A3E4-0F4E94F18420}" type="presOf" srcId="{4F4356BC-B4B5-48D3-8398-6C3726B43495}" destId="{CB90076C-F2D5-4D57-96B4-D59670EFF026}" srcOrd="0" destOrd="0" presId="urn:microsoft.com/office/officeart/2008/layout/LinedList"/>
    <dgm:cxn modelId="{8C989129-C215-40AC-A9BE-4407EC8A7558}" type="presParOf" srcId="{62D9F201-7F7C-4235-9B45-8EC71BB9E1A6}" destId="{460BD0D3-BD3A-4B48-BB2D-941837B86102}" srcOrd="0" destOrd="0" presId="urn:microsoft.com/office/officeart/2008/layout/LinedList"/>
    <dgm:cxn modelId="{70D3B8E0-3A5B-4E33-8028-D20A43F5A10C}" type="presParOf" srcId="{62D9F201-7F7C-4235-9B45-8EC71BB9E1A6}" destId="{D03E8687-0ACC-4DB4-ACE5-C1ACF84E67E1}" srcOrd="1" destOrd="0" presId="urn:microsoft.com/office/officeart/2008/layout/LinedList"/>
    <dgm:cxn modelId="{3F7CD48B-8C89-4AB7-A907-53095BE47471}" type="presParOf" srcId="{D03E8687-0ACC-4DB4-ACE5-C1ACF84E67E1}" destId="{C905BAF9-74FD-4443-B2C5-DA864402775F}" srcOrd="0" destOrd="0" presId="urn:microsoft.com/office/officeart/2008/layout/LinedList"/>
    <dgm:cxn modelId="{3020127A-6D2A-4E95-93FA-0E0C1DC8609E}" type="presParOf" srcId="{D03E8687-0ACC-4DB4-ACE5-C1ACF84E67E1}" destId="{F6B73536-E174-43E5-A07B-D3EDDD571375}" srcOrd="1" destOrd="0" presId="urn:microsoft.com/office/officeart/2008/layout/LinedList"/>
    <dgm:cxn modelId="{59C562C5-FC77-4F4D-8DD9-9ECEFECA7346}" type="presParOf" srcId="{62D9F201-7F7C-4235-9B45-8EC71BB9E1A6}" destId="{5996E47E-878C-45A5-864F-AF2974C13815}" srcOrd="2" destOrd="0" presId="urn:microsoft.com/office/officeart/2008/layout/LinedList"/>
    <dgm:cxn modelId="{6F37D5D0-E57D-42B9-B4F5-0C40B5DA4663}" type="presParOf" srcId="{62D9F201-7F7C-4235-9B45-8EC71BB9E1A6}" destId="{6D03D5A9-32C2-4156-8675-82072D4F555A}" srcOrd="3" destOrd="0" presId="urn:microsoft.com/office/officeart/2008/layout/LinedList"/>
    <dgm:cxn modelId="{28963A77-7DCD-48A2-91EF-249D4C081C92}" type="presParOf" srcId="{6D03D5A9-32C2-4156-8675-82072D4F555A}" destId="{BA0AE3C5-42C9-4066-A9A5-947DD77773E0}" srcOrd="0" destOrd="0" presId="urn:microsoft.com/office/officeart/2008/layout/LinedList"/>
    <dgm:cxn modelId="{351B5B2B-FF88-4534-9B7E-66BA4DB90571}" type="presParOf" srcId="{6D03D5A9-32C2-4156-8675-82072D4F555A}" destId="{D22BF538-5F21-4396-AF96-10270D437946}" srcOrd="1" destOrd="0" presId="urn:microsoft.com/office/officeart/2008/layout/LinedList"/>
    <dgm:cxn modelId="{C771FE77-B27F-437B-8E5F-2F738C32EC3A}" type="presParOf" srcId="{62D9F201-7F7C-4235-9B45-8EC71BB9E1A6}" destId="{FF9769D0-1440-46C3-BEA1-3245DCC07F10}" srcOrd="4" destOrd="0" presId="urn:microsoft.com/office/officeart/2008/layout/LinedList"/>
    <dgm:cxn modelId="{144BA037-B08C-4432-B251-46DA1FEE375C}" type="presParOf" srcId="{62D9F201-7F7C-4235-9B45-8EC71BB9E1A6}" destId="{D5DCE0A9-8E45-4B19-91ED-1A122762F745}" srcOrd="5" destOrd="0" presId="urn:microsoft.com/office/officeart/2008/layout/LinedList"/>
    <dgm:cxn modelId="{109F7283-8031-406D-A3BC-5CE08F77C29B}" type="presParOf" srcId="{D5DCE0A9-8E45-4B19-91ED-1A122762F745}" destId="{CB90076C-F2D5-4D57-96B4-D59670EFF026}" srcOrd="0" destOrd="0" presId="urn:microsoft.com/office/officeart/2008/layout/LinedList"/>
    <dgm:cxn modelId="{F01C25CB-D6DF-484A-9180-6A7090E9E76F}" type="presParOf" srcId="{D5DCE0A9-8E45-4B19-91ED-1A122762F745}" destId="{83E302D3-AEBE-4823-8BAD-E5007724912E}" srcOrd="1" destOrd="0" presId="urn:microsoft.com/office/officeart/2008/layout/LinedList"/>
    <dgm:cxn modelId="{4E1E7178-8962-457A-8BD0-DCEFB66D440C}" type="presParOf" srcId="{62D9F201-7F7C-4235-9B45-8EC71BB9E1A6}" destId="{CFEE5441-DFAD-4C38-B2EB-4EF277C52E6C}" srcOrd="6" destOrd="0" presId="urn:microsoft.com/office/officeart/2008/layout/LinedList"/>
    <dgm:cxn modelId="{DFED57B8-9E1D-40F3-8278-64D265EB3155}" type="presParOf" srcId="{62D9F201-7F7C-4235-9B45-8EC71BB9E1A6}" destId="{63E8462B-2AE3-4698-B414-F0F2729F5889}" srcOrd="7" destOrd="0" presId="urn:microsoft.com/office/officeart/2008/layout/LinedList"/>
    <dgm:cxn modelId="{B73A7C3F-E803-4B99-9ACE-7BC8E3996792}" type="presParOf" srcId="{63E8462B-2AE3-4698-B414-F0F2729F5889}" destId="{2186A2C3-2A32-44A0-ACBD-471088360A2C}" srcOrd="0" destOrd="0" presId="urn:microsoft.com/office/officeart/2008/layout/LinedList"/>
    <dgm:cxn modelId="{C243A85C-4808-4248-812B-72FF97027023}" type="presParOf" srcId="{63E8462B-2AE3-4698-B414-F0F2729F5889}" destId="{87D78D37-D31A-4E7B-B2DA-AC0BFEB9BA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F309A-AFC2-4C42-A43D-E303F94041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1DD4A-9AA1-4FE8-952F-470161A39B90}">
      <dgm:prSet/>
      <dgm:spPr/>
      <dgm:t>
        <a:bodyPr/>
        <a:lstStyle/>
        <a:p>
          <a:r>
            <a:rPr lang="en-US" dirty="0"/>
            <a:t>Nearly half of the individuals who have an amputation due to vascular disease will die within 5 years. </a:t>
          </a:r>
        </a:p>
        <a:p>
          <a:r>
            <a:rPr lang="en-US" dirty="0"/>
            <a:t>This is higher than the five-year mortality rates for breast cancer, colon cancer, and prostate cancer.</a:t>
          </a:r>
        </a:p>
      </dgm:t>
    </dgm:pt>
    <dgm:pt modelId="{CEF2A9D2-9219-436E-AC5B-67E8F78E3655}" type="parTrans" cxnId="{2255F305-A566-4636-95D8-5E3A9C4B9736}">
      <dgm:prSet/>
      <dgm:spPr/>
      <dgm:t>
        <a:bodyPr/>
        <a:lstStyle/>
        <a:p>
          <a:endParaRPr lang="en-US"/>
        </a:p>
      </dgm:t>
    </dgm:pt>
    <dgm:pt modelId="{C3F410E3-F929-4D1A-9446-67050971B9D5}" type="sibTrans" cxnId="{2255F305-A566-4636-95D8-5E3A9C4B9736}">
      <dgm:prSet/>
      <dgm:spPr/>
      <dgm:t>
        <a:bodyPr/>
        <a:lstStyle/>
        <a:p>
          <a:endParaRPr lang="en-US"/>
        </a:p>
      </dgm:t>
    </dgm:pt>
    <dgm:pt modelId="{328EF9CF-5731-41D4-B554-02EF6FCA7450}">
      <dgm:prSet/>
      <dgm:spPr/>
      <dgm:t>
        <a:bodyPr/>
        <a:lstStyle/>
        <a:p>
          <a:endParaRPr lang="en-US" dirty="0"/>
        </a:p>
        <a:p>
          <a:r>
            <a:rPr lang="en-US" dirty="0"/>
            <a:t>Of persons with diabetes who have a lower extremity amputation, up to 55% will require amputation of the second leg within 2‐3 years.</a:t>
          </a:r>
        </a:p>
      </dgm:t>
    </dgm:pt>
    <dgm:pt modelId="{DC20B1B3-B0D3-42C7-A61F-03C01BAB74AF}" type="parTrans" cxnId="{96EF4551-A72B-4EE7-A221-06B956960ED6}">
      <dgm:prSet/>
      <dgm:spPr/>
      <dgm:t>
        <a:bodyPr/>
        <a:lstStyle/>
        <a:p>
          <a:endParaRPr lang="en-US"/>
        </a:p>
      </dgm:t>
    </dgm:pt>
    <dgm:pt modelId="{54DAA298-9E64-4519-B1C6-EB66D6135635}" type="sibTrans" cxnId="{96EF4551-A72B-4EE7-A221-06B956960ED6}">
      <dgm:prSet/>
      <dgm:spPr/>
      <dgm:t>
        <a:bodyPr/>
        <a:lstStyle/>
        <a:p>
          <a:endParaRPr lang="en-US"/>
        </a:p>
      </dgm:t>
    </dgm:pt>
    <dgm:pt modelId="{6E10473E-0312-4C83-86EE-0B892B3A6A94}" type="pres">
      <dgm:prSet presAssocID="{545F309A-AFC2-4C42-A43D-E303F94041BD}" presName="vert0" presStyleCnt="0">
        <dgm:presLayoutVars>
          <dgm:dir/>
          <dgm:animOne val="branch"/>
          <dgm:animLvl val="lvl"/>
        </dgm:presLayoutVars>
      </dgm:prSet>
      <dgm:spPr/>
    </dgm:pt>
    <dgm:pt modelId="{18CD2AA4-862F-4C03-A235-773DB5F66481}" type="pres">
      <dgm:prSet presAssocID="{3B41DD4A-9AA1-4FE8-952F-470161A39B90}" presName="thickLine" presStyleLbl="alignNode1" presStyleIdx="0" presStyleCnt="2"/>
      <dgm:spPr/>
    </dgm:pt>
    <dgm:pt modelId="{35A7873D-E599-453E-863D-8302095BCDE3}" type="pres">
      <dgm:prSet presAssocID="{3B41DD4A-9AA1-4FE8-952F-470161A39B90}" presName="horz1" presStyleCnt="0"/>
      <dgm:spPr/>
    </dgm:pt>
    <dgm:pt modelId="{F156583E-F993-4CA8-836A-33087B20474D}" type="pres">
      <dgm:prSet presAssocID="{3B41DD4A-9AA1-4FE8-952F-470161A39B90}" presName="tx1" presStyleLbl="revTx" presStyleIdx="0" presStyleCnt="2"/>
      <dgm:spPr/>
    </dgm:pt>
    <dgm:pt modelId="{1EDB8C7D-AF0C-4EB0-A88C-C9B74D7A2CDD}" type="pres">
      <dgm:prSet presAssocID="{3B41DD4A-9AA1-4FE8-952F-470161A39B90}" presName="vert1" presStyleCnt="0"/>
      <dgm:spPr/>
    </dgm:pt>
    <dgm:pt modelId="{2C0DD47F-2460-4012-B02C-D7CDE5932087}" type="pres">
      <dgm:prSet presAssocID="{328EF9CF-5731-41D4-B554-02EF6FCA7450}" presName="thickLine" presStyleLbl="alignNode1" presStyleIdx="1" presStyleCnt="2"/>
      <dgm:spPr/>
    </dgm:pt>
    <dgm:pt modelId="{B4A29DDF-092E-48B0-90A0-6355A0E50253}" type="pres">
      <dgm:prSet presAssocID="{328EF9CF-5731-41D4-B554-02EF6FCA7450}" presName="horz1" presStyleCnt="0"/>
      <dgm:spPr/>
    </dgm:pt>
    <dgm:pt modelId="{6AF77D6C-176B-44DE-AAFF-0ED2F4D305D6}" type="pres">
      <dgm:prSet presAssocID="{328EF9CF-5731-41D4-B554-02EF6FCA7450}" presName="tx1" presStyleLbl="revTx" presStyleIdx="1" presStyleCnt="2"/>
      <dgm:spPr/>
    </dgm:pt>
    <dgm:pt modelId="{D56BB843-24BB-4FD3-A944-09D5B3DE623A}" type="pres">
      <dgm:prSet presAssocID="{328EF9CF-5731-41D4-B554-02EF6FCA7450}" presName="vert1" presStyleCnt="0"/>
      <dgm:spPr/>
    </dgm:pt>
  </dgm:ptLst>
  <dgm:cxnLst>
    <dgm:cxn modelId="{2255F305-A566-4636-95D8-5E3A9C4B9736}" srcId="{545F309A-AFC2-4C42-A43D-E303F94041BD}" destId="{3B41DD4A-9AA1-4FE8-952F-470161A39B90}" srcOrd="0" destOrd="0" parTransId="{CEF2A9D2-9219-436E-AC5B-67E8F78E3655}" sibTransId="{C3F410E3-F929-4D1A-9446-67050971B9D5}"/>
    <dgm:cxn modelId="{0484150F-1B82-4A33-8C77-8906F52FBCCE}" type="presOf" srcId="{545F309A-AFC2-4C42-A43D-E303F94041BD}" destId="{6E10473E-0312-4C83-86EE-0B892B3A6A94}" srcOrd="0" destOrd="0" presId="urn:microsoft.com/office/officeart/2008/layout/LinedList"/>
    <dgm:cxn modelId="{1E84A72A-55A1-4BC2-9E4B-0382E48645D0}" type="presOf" srcId="{328EF9CF-5731-41D4-B554-02EF6FCA7450}" destId="{6AF77D6C-176B-44DE-AAFF-0ED2F4D305D6}" srcOrd="0" destOrd="0" presId="urn:microsoft.com/office/officeart/2008/layout/LinedList"/>
    <dgm:cxn modelId="{AE84486F-452D-4CDA-BC3F-106883B34934}" type="presOf" srcId="{3B41DD4A-9AA1-4FE8-952F-470161A39B90}" destId="{F156583E-F993-4CA8-836A-33087B20474D}" srcOrd="0" destOrd="0" presId="urn:microsoft.com/office/officeart/2008/layout/LinedList"/>
    <dgm:cxn modelId="{96EF4551-A72B-4EE7-A221-06B956960ED6}" srcId="{545F309A-AFC2-4C42-A43D-E303F94041BD}" destId="{328EF9CF-5731-41D4-B554-02EF6FCA7450}" srcOrd="1" destOrd="0" parTransId="{DC20B1B3-B0D3-42C7-A61F-03C01BAB74AF}" sibTransId="{54DAA298-9E64-4519-B1C6-EB66D6135635}"/>
    <dgm:cxn modelId="{E196F9ED-BE34-4744-8CE1-F57DF428ED5D}" type="presParOf" srcId="{6E10473E-0312-4C83-86EE-0B892B3A6A94}" destId="{18CD2AA4-862F-4C03-A235-773DB5F66481}" srcOrd="0" destOrd="0" presId="urn:microsoft.com/office/officeart/2008/layout/LinedList"/>
    <dgm:cxn modelId="{56D765E8-75A2-4D90-B65C-102D0FA46321}" type="presParOf" srcId="{6E10473E-0312-4C83-86EE-0B892B3A6A94}" destId="{35A7873D-E599-453E-863D-8302095BCDE3}" srcOrd="1" destOrd="0" presId="urn:microsoft.com/office/officeart/2008/layout/LinedList"/>
    <dgm:cxn modelId="{82AEB288-4E84-4CFF-AFE3-6AB79E4FA527}" type="presParOf" srcId="{35A7873D-E599-453E-863D-8302095BCDE3}" destId="{F156583E-F993-4CA8-836A-33087B20474D}" srcOrd="0" destOrd="0" presId="urn:microsoft.com/office/officeart/2008/layout/LinedList"/>
    <dgm:cxn modelId="{92A383E9-B062-4A82-900B-DA0025DD7372}" type="presParOf" srcId="{35A7873D-E599-453E-863D-8302095BCDE3}" destId="{1EDB8C7D-AF0C-4EB0-A88C-C9B74D7A2CDD}" srcOrd="1" destOrd="0" presId="urn:microsoft.com/office/officeart/2008/layout/LinedList"/>
    <dgm:cxn modelId="{855E1425-945D-4AEE-BFB8-7C4E6A831AF7}" type="presParOf" srcId="{6E10473E-0312-4C83-86EE-0B892B3A6A94}" destId="{2C0DD47F-2460-4012-B02C-D7CDE5932087}" srcOrd="2" destOrd="0" presId="urn:microsoft.com/office/officeart/2008/layout/LinedList"/>
    <dgm:cxn modelId="{0EC36F95-C6C8-4BFB-80E6-35A369036203}" type="presParOf" srcId="{6E10473E-0312-4C83-86EE-0B892B3A6A94}" destId="{B4A29DDF-092E-48B0-90A0-6355A0E50253}" srcOrd="3" destOrd="0" presId="urn:microsoft.com/office/officeart/2008/layout/LinedList"/>
    <dgm:cxn modelId="{1EF1735F-67A8-4855-BC2A-8EE49C2A91E0}" type="presParOf" srcId="{B4A29DDF-092E-48B0-90A0-6355A0E50253}" destId="{6AF77D6C-176B-44DE-AAFF-0ED2F4D305D6}" srcOrd="0" destOrd="0" presId="urn:microsoft.com/office/officeart/2008/layout/LinedList"/>
    <dgm:cxn modelId="{55245866-A461-4DC0-B76E-1EA646D05B84}" type="presParOf" srcId="{B4A29DDF-092E-48B0-90A0-6355A0E50253}" destId="{D56BB843-24BB-4FD3-A944-09D5B3DE62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BD0D3-BD3A-4B48-BB2D-941837B86102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5BAF9-74FD-4443-B2C5-DA864402775F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Approximately 185,000 amputations occur in the United States each year.</a:t>
          </a:r>
        </a:p>
      </dsp:txBody>
      <dsp:txXfrm>
        <a:off x="0" y="0"/>
        <a:ext cx="6492875" cy="1276350"/>
      </dsp:txXfrm>
    </dsp:sp>
    <dsp:sp modelId="{5996E47E-878C-45A5-864F-AF2974C13815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AE3C5-42C9-4066-A9A5-947DD77773E0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/>
            <a:t>300 to 500 per day!</a:t>
          </a:r>
        </a:p>
      </dsp:txBody>
      <dsp:txXfrm>
        <a:off x="0" y="1276350"/>
        <a:ext cx="6492875" cy="1276350"/>
      </dsp:txXfrm>
    </dsp:sp>
    <dsp:sp modelId="{FF9769D0-1440-46C3-BEA1-3245DCC07F10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0076C-F2D5-4D57-96B4-D59670EFF026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Hospital costs associated with amputation total more than $9 billion.</a:t>
          </a:r>
        </a:p>
      </dsp:txBody>
      <dsp:txXfrm>
        <a:off x="0" y="2552700"/>
        <a:ext cx="6492875" cy="1276350"/>
      </dsp:txXfrm>
    </dsp:sp>
    <dsp:sp modelId="{CFEE5441-DFAD-4C38-B2EB-4EF277C52E6C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6A2C3-2A32-44A0-ACBD-471088360A2C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African‐Americans are up to four times more likely to have an amputation than white Americans.</a:t>
          </a:r>
        </a:p>
      </dsp:txBody>
      <dsp:txXfrm>
        <a:off x="0" y="3829050"/>
        <a:ext cx="6492875" cy="127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D2AA4-862F-4C03-A235-773DB5F66481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6583E-F993-4CA8-836A-33087B20474D}">
      <dsp:nvSpPr>
        <dsp:cNvPr id="0" name=""/>
        <dsp:cNvSpPr/>
      </dsp:nvSpPr>
      <dsp:spPr>
        <a:xfrm>
          <a:off x="0" y="0"/>
          <a:ext cx="10515600" cy="2794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Nearly half of the individuals who have an amputation due to vascular disease will die within 5 years.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This is higher than the five-year mortality rates for breast cancer, colon cancer, and prostate cancer.</a:t>
          </a:r>
        </a:p>
      </dsp:txBody>
      <dsp:txXfrm>
        <a:off x="0" y="0"/>
        <a:ext cx="10515600" cy="2794566"/>
      </dsp:txXfrm>
    </dsp:sp>
    <dsp:sp modelId="{2C0DD47F-2460-4012-B02C-D7CDE5932087}">
      <dsp:nvSpPr>
        <dsp:cNvPr id="0" name=""/>
        <dsp:cNvSpPr/>
      </dsp:nvSpPr>
      <dsp:spPr>
        <a:xfrm>
          <a:off x="0" y="279456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77D6C-176B-44DE-AAFF-0ED2F4D305D6}">
      <dsp:nvSpPr>
        <dsp:cNvPr id="0" name=""/>
        <dsp:cNvSpPr/>
      </dsp:nvSpPr>
      <dsp:spPr>
        <a:xfrm>
          <a:off x="0" y="2794566"/>
          <a:ext cx="10515600" cy="2794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Of persons with diabetes who have a lower extremity amputation, up to 55% will require amputation of the second leg within 2‐3 years.</a:t>
          </a:r>
        </a:p>
      </dsp:txBody>
      <dsp:txXfrm>
        <a:off x="0" y="2794566"/>
        <a:ext cx="10515600" cy="2794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81876-5FFE-4013-98BC-2ACEF0772D1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AAD22-7FA3-44D6-9271-699519B8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7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Do Less Better -</a:t>
            </a:r>
            <a:r>
              <a:rPr b="0">
                <a:latin typeface="+mj-lt"/>
                <a:ea typeface="+mj-ea"/>
                <a:cs typeface="+mj-cs"/>
                <a:sym typeface="Calibri"/>
              </a:rPr>
              <a:t> I would rather you walk away from this meeting with your blade sharpened, and having 3 or 4 extremely effective actions that you can execute on a daily basis that will supercharge your effectiveness…  Than have you leave here with a list of 25 things that you think are really really great, and not have you execute on any of them.  25 is too many…</a:t>
            </a:r>
          </a:p>
          <a:p>
            <a: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b="0">
              <a:latin typeface="+mj-lt"/>
              <a:ea typeface="+mj-ea"/>
              <a:cs typeface="+mj-cs"/>
              <a:sym typeface="Calibri"/>
            </a:endParaRPr>
          </a:p>
          <a:p>
            <a: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0">
                <a:latin typeface="+mj-lt"/>
                <a:ea typeface="+mj-ea"/>
                <a:cs typeface="+mj-cs"/>
                <a:sym typeface="Calibri"/>
              </a:rPr>
              <a:t>Quotes -  </a:t>
            </a:r>
          </a:p>
        </p:txBody>
      </p:sp>
    </p:spTree>
    <p:extLst>
      <p:ext uri="{BB962C8B-B14F-4D97-AF65-F5344CB8AC3E}">
        <p14:creationId xmlns:p14="http://schemas.microsoft.com/office/powerpoint/2010/main" val="197061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2D53-9CEA-603C-C008-5D9453E27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F9728-EB36-8E31-18E6-8A09DFA9B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48B01-741F-36BF-35DE-21821A3B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233-51F5-409B-A8BB-5B372765B7C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3B1B3-E616-E22C-D498-527A573C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22B76-A0BD-9711-C2EF-AB805E51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0C8D-BDA6-440B-87FF-1FAB7854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0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DFC4-03A0-B86D-DD57-5184646A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5B4CF-1582-06F3-4F2D-8952AAA06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0E31F-CE69-BFA8-2A16-13BBE703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233-51F5-409B-A8BB-5B372765B7C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32905-09E3-4693-F651-D48E8763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5FFCD-9DA0-A4E5-CD0B-B7A7BDC6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0C8D-BDA6-440B-87FF-1FAB7854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2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D66C6A-0EB7-A810-973C-51BA9DAC8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F1EED-3B63-7FDA-7B6C-2F9BDA86D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261D2-096A-4EEF-8CC2-6E62B17D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233-51F5-409B-A8BB-5B372765B7C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407AA-BD08-62CF-47D2-2939A065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CB83D-EBA8-0E0D-104E-7AA2463B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0C8D-BDA6-440B-87FF-1FAB7854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D9E4-6606-1A19-EB87-774AF7F4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801DD-2E6D-E44E-40F4-A8D2CB92F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30EA9-903B-0FD9-4E93-CB3D6726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233-51F5-409B-A8BB-5B372765B7C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5744-E0DF-B6C2-8814-91F23A7B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70B68-B55E-A57F-479F-0A8AAF19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0C8D-BDA6-440B-87FF-1FAB7854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5ACF-8342-071E-9D56-4B0DBCFE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3923D-10F1-E050-52EB-9AE9E3BA8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0B295-B02C-4716-EEBE-6592D84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233-51F5-409B-A8BB-5B372765B7C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C53CC-C423-9145-6A1D-2E18970A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D43FD-04D3-AA0F-9CB4-033B70E8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0C8D-BDA6-440B-87FF-1FAB7854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0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8B73-C991-A860-0442-E2799BE1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F0AC9-611D-09CF-03C3-A41F159D0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2BAA5-FE32-871B-021A-F828C2C86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4D0FB-D03C-20C9-B3B7-4533B246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233-51F5-409B-A8BB-5B372765B7C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EB5ED-5CFE-0254-26F2-058FC408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3C391-C402-7424-B8FD-8309D5AA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0C8D-BDA6-440B-87FF-1FAB7854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D4F9-1248-5219-77BA-2636F156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23DF5-8701-3CDC-A115-592FFBA95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70134-194D-F382-4393-2E9C769B7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071EF-8C1C-8AE1-2464-1EE873C89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B92454-54D0-2179-C9DE-29BB7A8EC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D1CC20-F06B-3E12-261F-2B5432D6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233-51F5-409B-A8BB-5B372765B7C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43F4AB-D253-38BC-5E64-0140C41E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98E9D-3D8D-F429-7349-283100CF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0C8D-BDA6-440B-87FF-1FAB7854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5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226F7-EB2C-A0F4-7DAE-A64C23B2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A0262-068E-5B50-8C77-AF39FDC9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233-51F5-409B-A8BB-5B372765B7C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D085-AA0D-9F5A-6F06-5F08AA04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F8EF5-5591-820E-1391-5257AEF0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0C8D-BDA6-440B-87FF-1FAB7854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6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6192D-C491-AE8A-DE77-975A117D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233-51F5-409B-A8BB-5B372765B7C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34482-1808-1B21-A371-472F9088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69C02-6317-0F7B-A5CE-467CE91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0C8D-BDA6-440B-87FF-1FAB7854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BE8D-EE72-03CA-5DF6-4D65EC73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9354E-657E-6297-7567-B38AC676C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B5FDE-BD4E-1D4F-60B1-66E8E398F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3D964-2CD8-40E7-2A74-73D6181B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233-51F5-409B-A8BB-5B372765B7C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A7625-A16E-2B1D-57E6-BEE8EC32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8A33E-9183-7B66-2006-D21C5B54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0C8D-BDA6-440B-87FF-1FAB7854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4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7288-5B3C-E81C-6FBA-C78CCFE9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17937D-DB36-A02F-7E4B-BDD3D03127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CE674-73A9-3054-1796-A411DF772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2EBBB-77B6-7FFC-F95F-66D0F67E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233-51F5-409B-A8BB-5B372765B7C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36555-D566-E151-5F5B-B9E4FFF5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F0229-AAB8-1D92-062F-87276C6D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0C8D-BDA6-440B-87FF-1FAB7854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1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02A46-B39D-ACDC-F706-EFDB68695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DCF43-9920-CA63-FA49-1FB67D171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61037-6D91-6277-72B3-916CBDA67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E0233-51F5-409B-A8BB-5B372765B7C5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6DB4B-20AF-B13C-D634-9B63D7C38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FB560-47BD-9980-FD66-2F0A1F828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0C8D-BDA6-440B-87FF-1FAB7854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9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abamapodiatry.com/suffering-from-chronic-foot-pai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EC58D-BD6F-665D-2626-ED8E61FFA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Summus Laser Can Bring </a:t>
            </a:r>
            <a:br>
              <a:rPr lang="en-US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Relief and Healing </a:t>
            </a:r>
            <a:br>
              <a:rPr lang="en-US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Your Neuropathy</a:t>
            </a:r>
            <a:endParaRPr lang="en-US" sz="5400"/>
          </a:p>
        </p:txBody>
      </p:sp>
      <p:pic>
        <p:nvPicPr>
          <p:cNvPr id="5" name="Picture 4" descr="A person holding a light on their foot&#10;&#10;Description automatically generated">
            <a:extLst>
              <a:ext uri="{FF2B5EF4-FFF2-40B4-BE49-F238E27FC236}">
                <a16:creationId xmlns:a16="http://schemas.microsoft.com/office/drawing/2014/main" id="{ED953372-52A0-EB3B-9DB5-745E62C56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r="529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72FDE1-D073-41B4-40F4-2884C744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Medication works on the brain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Laser works on the legs and feet</a:t>
            </a:r>
          </a:p>
        </p:txBody>
      </p:sp>
      <p:pic>
        <p:nvPicPr>
          <p:cNvPr id="3" name="Picture 2" descr="A close-up of a brain&#10;&#10;Description automatically generated with medium confidence">
            <a:extLst>
              <a:ext uri="{FF2B5EF4-FFF2-40B4-BE49-F238E27FC236}">
                <a16:creationId xmlns:a16="http://schemas.microsoft.com/office/drawing/2014/main" id="{04C26438-EC90-15CA-02D0-74DD7B9EF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4" y="307731"/>
            <a:ext cx="4568728" cy="3997637"/>
          </a:xfrm>
          <a:prstGeom prst="rect">
            <a:avLst/>
          </a:prstGeom>
        </p:spPr>
      </p:pic>
      <p:pic>
        <p:nvPicPr>
          <p:cNvPr id="5" name="Picture 4" descr="A pair of feet on a wooden floor&#10;&#10;Description automatically generated with low confidence">
            <a:extLst>
              <a:ext uri="{FF2B5EF4-FFF2-40B4-BE49-F238E27FC236}">
                <a16:creationId xmlns:a16="http://schemas.microsoft.com/office/drawing/2014/main" id="{94D6D6EA-22D6-677B-648C-9E82AC565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78" y="307731"/>
            <a:ext cx="4997046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1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6E5D-A178-E044-A47C-78A8FFBB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Neuropathy Theories - Vascular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0237E-911B-7844-91C8-B36A7C8B9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8076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Diabetics – high blood glucose damages lining of blood vessels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6AD6910-C571-FC4E-B4C4-DC3ED6414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8"/>
          <a:stretch/>
        </p:blipFill>
        <p:spPr>
          <a:xfrm>
            <a:off x="3966882" y="1690687"/>
            <a:ext cx="7976847" cy="44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40E0-0FD3-8E40-81F0-6FCF8056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34"/>
            <a:ext cx="10515600" cy="804108"/>
          </a:xfrm>
        </p:spPr>
        <p:txBody>
          <a:bodyPr anchor="ctr">
            <a:normAutofit/>
          </a:bodyPr>
          <a:lstStyle/>
          <a:p>
            <a:r>
              <a:rPr lang="en-US" dirty="0"/>
              <a:t>Neuropathy Theories - Depolarization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96FD663-A814-A44D-98B2-4DB8EEAD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19" y="1030575"/>
            <a:ext cx="10113362" cy="5688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945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8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-up of a person holding a baby's foot&#10;&#10;Description automatically generated with medium confidence">
            <a:extLst>
              <a:ext uri="{FF2B5EF4-FFF2-40B4-BE49-F238E27FC236}">
                <a16:creationId xmlns:a16="http://schemas.microsoft.com/office/drawing/2014/main" id="{77FFEAC9-D4FD-4CAB-95B9-BE989D781C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091" r="2328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08BFBB-CBC2-F744-94F3-68CE09AB3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9385510" cy="36174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Gradual onset of numbness, prickling or tingling in feet or hands, which can spread upward into legs and arms.</a:t>
            </a:r>
          </a:p>
          <a:p>
            <a:pPr marL="0" indent="0">
              <a:buNone/>
            </a:pPr>
            <a:r>
              <a:rPr lang="en-US" dirty="0"/>
              <a:t>Sharp, jabbing, throbbing, freezing or burning pain</a:t>
            </a:r>
          </a:p>
          <a:p>
            <a:pPr marL="0" indent="0">
              <a:buNone/>
            </a:pPr>
            <a:r>
              <a:rPr lang="en-US" dirty="0"/>
              <a:t>Extreme sensitivity to touch</a:t>
            </a:r>
          </a:p>
          <a:p>
            <a:pPr marL="0" indent="0">
              <a:buNone/>
            </a:pPr>
            <a:r>
              <a:rPr lang="en-US" dirty="0"/>
              <a:t>Difficulty sleeping because of feet and leg pain</a:t>
            </a:r>
          </a:p>
          <a:p>
            <a:pPr marL="0" indent="0">
              <a:buNone/>
            </a:pPr>
            <a:r>
              <a:rPr lang="en-US" dirty="0"/>
              <a:t>Not being able to hold onto something</a:t>
            </a:r>
          </a:p>
        </p:txBody>
      </p:sp>
    </p:spTree>
    <p:extLst>
      <p:ext uri="{BB962C8B-B14F-4D97-AF65-F5344CB8AC3E}">
        <p14:creationId xmlns:p14="http://schemas.microsoft.com/office/powerpoint/2010/main" val="3500387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66BC8FC-4F2A-9649-827A-80A6D2D65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BB390-B719-824B-9064-CCADFDA0D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047" y="264478"/>
            <a:ext cx="7036981" cy="4726276"/>
          </a:xfrm>
          <a:solidFill>
            <a:schemeClr val="tx2">
              <a:lumMod val="90000"/>
            </a:schemeClr>
          </a:solidFill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sensation of wearing an invisible "glove" or "sock"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 knowing where the feet are</a:t>
            </a:r>
          </a:p>
          <a:p>
            <a:r>
              <a:rPr lang="en-US" sz="3200" dirty="0">
                <a:solidFill>
                  <a:schemeClr val="bg1"/>
                </a:solidFill>
              </a:rPr>
              <a:t>Loss of balance and coordination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Falling</a:t>
            </a:r>
          </a:p>
          <a:p>
            <a:r>
              <a:rPr lang="en-US" sz="3200" dirty="0">
                <a:solidFill>
                  <a:schemeClr val="bg1"/>
                </a:solidFill>
              </a:rPr>
              <a:t>Muscle weakness or paralysis if motor nerves are affected</a:t>
            </a:r>
          </a:p>
        </p:txBody>
      </p:sp>
    </p:spTree>
    <p:extLst>
      <p:ext uri="{BB962C8B-B14F-4D97-AF65-F5344CB8AC3E}">
        <p14:creationId xmlns:p14="http://schemas.microsoft.com/office/powerpoint/2010/main" val="1120470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jellyfish&#10;&#10;Description automatically generated with low confidence">
            <a:extLst>
              <a:ext uri="{FF2B5EF4-FFF2-40B4-BE49-F238E27FC236}">
                <a16:creationId xmlns:a16="http://schemas.microsoft.com/office/drawing/2014/main" id="{5AC65949-44F1-02A6-C146-568566DA7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70" y="590844"/>
            <a:ext cx="2559059" cy="6028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6AD5F3-96AD-6D1E-49E5-7A61837D8111}"/>
              </a:ext>
            </a:extLst>
          </p:cNvPr>
          <p:cNvSpPr txBox="1"/>
          <p:nvPr/>
        </p:nvSpPr>
        <p:spPr>
          <a:xfrm>
            <a:off x="745588" y="606094"/>
            <a:ext cx="4070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Peripheral Neuropathy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 process of the Peripheral Nervous System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503F14-920B-A963-03F6-D9C5E3741E2D}"/>
              </a:ext>
            </a:extLst>
          </p:cNvPr>
          <p:cNvSpPr/>
          <p:nvPr/>
        </p:nvSpPr>
        <p:spPr>
          <a:xfrm>
            <a:off x="8567443" y="1455399"/>
            <a:ext cx="2559059" cy="7798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Brain and Spinal Cord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506743-ECF7-4242-79B5-020BE0C1F8A9}"/>
              </a:ext>
            </a:extLst>
          </p:cNvPr>
          <p:cNvCxnSpPr>
            <a:cxnSpLocks/>
          </p:cNvCxnSpPr>
          <p:nvPr/>
        </p:nvCxnSpPr>
        <p:spPr>
          <a:xfrm flipH="1" flipV="1">
            <a:off x="6287911" y="993422"/>
            <a:ext cx="2279532" cy="64346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B03962-0627-ADFA-C9DB-DC0C5458CC83}"/>
              </a:ext>
            </a:extLst>
          </p:cNvPr>
          <p:cNvCxnSpPr>
            <a:cxnSpLocks/>
          </p:cNvCxnSpPr>
          <p:nvPr/>
        </p:nvCxnSpPr>
        <p:spPr>
          <a:xfrm flipH="1">
            <a:off x="6095999" y="2032001"/>
            <a:ext cx="2463216" cy="19733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D29DAF-5E67-26BA-5194-F8EC48152061}"/>
              </a:ext>
            </a:extLst>
          </p:cNvPr>
          <p:cNvCxnSpPr>
            <a:cxnSpLocks/>
          </p:cNvCxnSpPr>
          <p:nvPr/>
        </p:nvCxnSpPr>
        <p:spPr>
          <a:xfrm flipH="1" flipV="1">
            <a:off x="6942667" y="3024988"/>
            <a:ext cx="1777176" cy="154701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5F8F2F1-25C9-5EB8-155D-4D7F2403438E}"/>
              </a:ext>
            </a:extLst>
          </p:cNvPr>
          <p:cNvSpPr/>
          <p:nvPr/>
        </p:nvSpPr>
        <p:spPr>
          <a:xfrm>
            <a:off x="8559215" y="4232899"/>
            <a:ext cx="2831274" cy="88096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Nerves outside the CNS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6E1D39-443F-0ED7-20DE-ADDB1EF3CE31}"/>
              </a:ext>
            </a:extLst>
          </p:cNvPr>
          <p:cNvCxnSpPr>
            <a:cxnSpLocks/>
          </p:cNvCxnSpPr>
          <p:nvPr/>
        </p:nvCxnSpPr>
        <p:spPr>
          <a:xfrm flipH="1" flipV="1">
            <a:off x="6412089" y="4232899"/>
            <a:ext cx="2307754" cy="33910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02863D-1C42-9BA3-CF73-8A62FDFD93E9}"/>
              </a:ext>
            </a:extLst>
          </p:cNvPr>
          <p:cNvCxnSpPr>
            <a:cxnSpLocks/>
          </p:cNvCxnSpPr>
          <p:nvPr/>
        </p:nvCxnSpPr>
        <p:spPr>
          <a:xfrm flipH="1">
            <a:off x="6412089" y="4582096"/>
            <a:ext cx="2307754" cy="160421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E39F20E-5485-AF7F-F7DD-45F2A4AA5E60}"/>
              </a:ext>
            </a:extLst>
          </p:cNvPr>
          <p:cNvSpPr txBox="1"/>
          <p:nvPr/>
        </p:nvSpPr>
        <p:spPr>
          <a:xfrm>
            <a:off x="533555" y="4558100"/>
            <a:ext cx="44911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nerve problem that causes pain, numbness, tingling, swelling, muscle weakness, or dysfunction in different parts of the body.</a:t>
            </a:r>
          </a:p>
        </p:txBody>
      </p:sp>
    </p:spTree>
    <p:extLst>
      <p:ext uri="{BB962C8B-B14F-4D97-AF65-F5344CB8AC3E}">
        <p14:creationId xmlns:p14="http://schemas.microsoft.com/office/powerpoint/2010/main" val="81176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B4505-933A-9D84-CC72-1C3DBC9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More than 100 causes of Peripheral Neuropathy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B3D81-60B9-D174-C92D-D06CF0320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5400" dirty="0"/>
              <a:t>Diabetes ~30-50%</a:t>
            </a:r>
          </a:p>
          <a:p>
            <a:r>
              <a:rPr lang="en-US" dirty="0"/>
              <a:t>Chemotherapy</a:t>
            </a:r>
          </a:p>
          <a:p>
            <a:r>
              <a:rPr lang="en-US" dirty="0" err="1"/>
              <a:t>Idopathic</a:t>
            </a:r>
            <a:endParaRPr lang="en-US" dirty="0"/>
          </a:p>
          <a:p>
            <a:r>
              <a:rPr lang="en-US" dirty="0"/>
              <a:t>Alcoholism</a:t>
            </a:r>
          </a:p>
          <a:p>
            <a:r>
              <a:rPr lang="en-US" dirty="0"/>
              <a:t>Thyroid</a:t>
            </a:r>
          </a:p>
          <a:p>
            <a:r>
              <a:rPr lang="en-US" dirty="0"/>
              <a:t>Medications: Statins, some Antibiotics, Blood Pressure meds</a:t>
            </a:r>
          </a:p>
          <a:p>
            <a:r>
              <a:rPr lang="en-US" dirty="0"/>
              <a:t>Heavy metal toxicity</a:t>
            </a:r>
          </a:p>
          <a:p>
            <a:r>
              <a:rPr lang="en-US" dirty="0"/>
              <a:t>Trauma</a:t>
            </a:r>
          </a:p>
          <a:p>
            <a:r>
              <a:rPr lang="en-US" dirty="0"/>
              <a:t>More …</a:t>
            </a:r>
          </a:p>
        </p:txBody>
      </p:sp>
    </p:spTree>
    <p:extLst>
      <p:ext uri="{BB962C8B-B14F-4D97-AF65-F5344CB8AC3E}">
        <p14:creationId xmlns:p14="http://schemas.microsoft.com/office/powerpoint/2010/main" val="324331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311CE5-3D05-493E-B9D2-CF549DF73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9A0629-E923-53AA-ADE5-423881FB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370" y="4249107"/>
            <a:ext cx="10191405" cy="1109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Peripheral Neuropathy is a leading cause of falls.</a:t>
            </a:r>
          </a:p>
        </p:txBody>
      </p:sp>
      <p:pic>
        <p:nvPicPr>
          <p:cNvPr id="3" name="Picture 2" descr="A person lying on the floor&#10;&#10;Description automatically generated with low confidence">
            <a:extLst>
              <a:ext uri="{FF2B5EF4-FFF2-40B4-BE49-F238E27FC236}">
                <a16:creationId xmlns:a16="http://schemas.microsoft.com/office/drawing/2014/main" id="{FB71B7DE-8FA8-AA4A-1147-98BFF37DB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r="9225" b="-2"/>
          <a:stretch/>
        </p:blipFill>
        <p:spPr>
          <a:xfrm>
            <a:off x="198741" y="171720"/>
            <a:ext cx="5803323" cy="3905677"/>
          </a:xfrm>
          <a:prstGeom prst="rect">
            <a:avLst/>
          </a:prstGeom>
        </p:spPr>
      </p:pic>
      <p:pic>
        <p:nvPicPr>
          <p:cNvPr id="5" name="Picture 4" descr="A person lying on the floor&#10;&#10;Description automatically generated with low confidence">
            <a:extLst>
              <a:ext uri="{FF2B5EF4-FFF2-40B4-BE49-F238E27FC236}">
                <a16:creationId xmlns:a16="http://schemas.microsoft.com/office/drawing/2014/main" id="{E659643B-B0A9-46FB-6BB3-A6ED8DEA60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r="12849" b="3"/>
          <a:stretch/>
        </p:blipFill>
        <p:spPr>
          <a:xfrm>
            <a:off x="6189934" y="156394"/>
            <a:ext cx="5803323" cy="39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CF16EF0-5821-5480-684A-3F642B1F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Loss of sensation in feet – cannot feel pedals – lose ability to drive.</a:t>
            </a:r>
          </a:p>
        </p:txBody>
      </p:sp>
      <p:pic>
        <p:nvPicPr>
          <p:cNvPr id="7" name="Picture 6" descr="A picture containing ground, outdoor, dirty&#10;&#10;Description automatically generated">
            <a:extLst>
              <a:ext uri="{FF2B5EF4-FFF2-40B4-BE49-F238E27FC236}">
                <a16:creationId xmlns:a16="http://schemas.microsoft.com/office/drawing/2014/main" id="{BBB44087-DE04-14EB-1F3F-A84B37944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8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5" name="Picture 4" descr="A white car parked in a building&#10;&#10;Description automatically generated with low confidence">
            <a:extLst>
              <a:ext uri="{FF2B5EF4-FFF2-40B4-BE49-F238E27FC236}">
                <a16:creationId xmlns:a16="http://schemas.microsoft.com/office/drawing/2014/main" id="{2E191821-695F-B4E0-C508-59E311D431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9" r="2" b="665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car, road, outdoor&#10;&#10;Description automatically generated">
            <a:extLst>
              <a:ext uri="{FF2B5EF4-FFF2-40B4-BE49-F238E27FC236}">
                <a16:creationId xmlns:a16="http://schemas.microsoft.com/office/drawing/2014/main" id="{69AF6EDB-31D2-A006-D31A-947B4BE4A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7" b="-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7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C89964-9ECE-4063-9F69-CBCD686D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Limb Loss Statistics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D6DC58-B3EE-44C1-AD97-EF2076CF12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30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4815FD-410A-4874-A97F-DF818104FC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587829"/>
          <a:ext cx="10515600" cy="558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4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B9F28F-24C5-4EF6-8707-EED90B7CA6AB}"/>
              </a:ext>
            </a:extLst>
          </p:cNvPr>
          <p:cNvSpPr/>
          <p:nvPr/>
        </p:nvSpPr>
        <p:spPr>
          <a:xfrm>
            <a:off x="1882140" y="6366034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https://khn.org/news/diabetic-amputations-a-shameful-metric-of-inadequate-care/</a:t>
            </a:r>
          </a:p>
        </p:txBody>
      </p:sp>
      <p:pic>
        <p:nvPicPr>
          <p:cNvPr id="11" name="Picture 10" descr="A person sitting in a chair&#10;&#10;Description automatically generated">
            <a:extLst>
              <a:ext uri="{FF2B5EF4-FFF2-40B4-BE49-F238E27FC236}">
                <a16:creationId xmlns:a16="http://schemas.microsoft.com/office/drawing/2014/main" id="{B7398DC2-4B51-414E-9679-B76434E7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8" y="185220"/>
            <a:ext cx="6665584" cy="6180814"/>
          </a:xfrm>
          <a:prstGeom prst="rect">
            <a:avLst/>
          </a:prstGeom>
        </p:spPr>
      </p:pic>
      <p:pic>
        <p:nvPicPr>
          <p:cNvPr id="9" name="Picture 8" descr="A picture containing person, man, indoor, table&#10;&#10;Description automatically generated">
            <a:extLst>
              <a:ext uri="{FF2B5EF4-FFF2-40B4-BE49-F238E27FC236}">
                <a16:creationId xmlns:a16="http://schemas.microsoft.com/office/drawing/2014/main" id="{9A387C44-ADF5-4FE9-AA6E-A9FC3DB40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89" y="1319936"/>
            <a:ext cx="6327193" cy="42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1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CE8D0B-FABE-A829-5876-6A736C574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524" y="2331719"/>
            <a:ext cx="5947513" cy="3965008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E2DD293-562F-4018-BCD1-9ED6D3405D4F}"/>
              </a:ext>
            </a:extLst>
          </p:cNvPr>
          <p:cNvSpPr/>
          <p:nvPr/>
        </p:nvSpPr>
        <p:spPr>
          <a:xfrm>
            <a:off x="4808306" y="561273"/>
            <a:ext cx="3441842" cy="1575752"/>
          </a:xfrm>
          <a:prstGeom prst="wedgeEllipseCallout">
            <a:avLst>
              <a:gd name="adj1" fmla="val -31468"/>
              <a:gd name="adj2" fmla="val 946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Your nerves are dead.</a:t>
            </a:r>
          </a:p>
        </p:txBody>
      </p:sp>
    </p:spTree>
    <p:extLst>
      <p:ext uri="{BB962C8B-B14F-4D97-AF65-F5344CB8AC3E}">
        <p14:creationId xmlns:p14="http://schemas.microsoft.com/office/powerpoint/2010/main" val="2449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433</Words>
  <Application>Microsoft Office PowerPoint</Application>
  <PresentationFormat>Widescreen</PresentationFormat>
  <Paragraphs>48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Office Theme</vt:lpstr>
      <vt:lpstr>How Summus Laser Can Bring  Relief and Healing  to Your Neuropathy</vt:lpstr>
      <vt:lpstr>PowerPoint Presentation</vt:lpstr>
      <vt:lpstr>More than 100 causes of Peripheral Neuropathy</vt:lpstr>
      <vt:lpstr>Peripheral Neuropathy is a leading cause of falls.</vt:lpstr>
      <vt:lpstr>Loss of sensation in feet – cannot feel pedals – lose ability to drive.</vt:lpstr>
      <vt:lpstr>Limb Loss Statistics</vt:lpstr>
      <vt:lpstr>PowerPoint Presentation</vt:lpstr>
      <vt:lpstr>PowerPoint Presentation</vt:lpstr>
      <vt:lpstr>PowerPoint Presentation</vt:lpstr>
      <vt:lpstr>Medication works on the brain Laser works on the legs and feet</vt:lpstr>
      <vt:lpstr>Neuropathy Theories - Vascular</vt:lpstr>
      <vt:lpstr>Neuropathy Theories - Depolarization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Summus Laser Can Bring  Relief and Healing  to Your Neuropathy</dc:title>
  <dc:creator>Dr. Phil Harrington</dc:creator>
  <cp:lastModifiedBy>Jennifer Al Ghuraibawi</cp:lastModifiedBy>
  <cp:revision>2</cp:revision>
  <dcterms:created xsi:type="dcterms:W3CDTF">2023-09-08T15:37:52Z</dcterms:created>
  <dcterms:modified xsi:type="dcterms:W3CDTF">2024-04-16T21:45:49Z</dcterms:modified>
</cp:coreProperties>
</file>